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31"/>
  </p:notesMasterIdLst>
  <p:sldIdLst>
    <p:sldId id="256" r:id="rId3"/>
    <p:sldId id="258" r:id="rId4"/>
    <p:sldId id="308" r:id="rId5"/>
    <p:sldId id="317" r:id="rId6"/>
    <p:sldId id="260" r:id="rId7"/>
    <p:sldId id="262" r:id="rId8"/>
    <p:sldId id="303" r:id="rId9"/>
    <p:sldId id="307" r:id="rId10"/>
    <p:sldId id="311" r:id="rId11"/>
    <p:sldId id="312" r:id="rId12"/>
    <p:sldId id="313" r:id="rId13"/>
    <p:sldId id="314" r:id="rId14"/>
    <p:sldId id="315" r:id="rId15"/>
    <p:sldId id="318" r:id="rId16"/>
    <p:sldId id="320" r:id="rId17"/>
    <p:sldId id="316" r:id="rId18"/>
    <p:sldId id="319" r:id="rId19"/>
    <p:sldId id="321" r:id="rId20"/>
    <p:sldId id="289" r:id="rId21"/>
    <p:sldId id="297" r:id="rId22"/>
    <p:sldId id="322" r:id="rId23"/>
    <p:sldId id="290" r:id="rId24"/>
    <p:sldId id="323" r:id="rId25"/>
    <p:sldId id="324" r:id="rId26"/>
    <p:sldId id="325" r:id="rId27"/>
    <p:sldId id="300" r:id="rId28"/>
    <p:sldId id="302" r:id="rId29"/>
    <p:sldId id="288" r:id="rId30"/>
  </p:sldIdLst>
  <p:sldSz cx="9144000" cy="5143500" type="screen16x9"/>
  <p:notesSz cx="6858000" cy="9144000"/>
  <p:embeddedFontLst>
    <p:embeddedFont>
      <p:font typeface="나눔스퀘어 Bold" panose="020B0600000101010101" pitchFamily="50" charset="-127"/>
      <p:bold r:id="rId32"/>
    </p:embeddedFont>
    <p:embeddedFont>
      <p:font typeface="나눔스퀘어 ExtraBold" panose="020B0600000101010101" pitchFamily="50" charset="-127"/>
      <p:bold r:id="rId33"/>
    </p:embeddedFont>
    <p:embeddedFont>
      <p:font typeface="Montserrat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나눔바른고딕" panose="020B0603020101020101" pitchFamily="50" charset="-127"/>
      <p:regular r:id="rId42"/>
      <p:bold r:id="rId43"/>
    </p:embeddedFont>
    <p:embeddedFont>
      <p:font typeface="맑은 고딕" panose="020B0503020000020004" pitchFamily="50" charset="-127"/>
      <p:regular r:id="rId44"/>
      <p:bold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25C67BB9-FCCF-4780-9895-CA5123BCA4D0}">
          <p14:sldIdLst>
            <p14:sldId id="256"/>
            <p14:sldId id="258"/>
            <p14:sldId id="308"/>
            <p14:sldId id="317"/>
          </p14:sldIdLst>
        </p14:section>
        <p14:section name="서비스정의" id="{28A62A89-12FA-4EEC-9499-AD74CBEFCEA5}">
          <p14:sldIdLst>
            <p14:sldId id="260"/>
            <p14:sldId id="262"/>
          </p14:sldIdLst>
        </p14:section>
        <p14:section name="프로세스" id="{41068E33-7D5A-4BD0-8496-969923FA76AC}">
          <p14:sldIdLst>
            <p14:sldId id="303"/>
            <p14:sldId id="307"/>
            <p14:sldId id="311"/>
            <p14:sldId id="312"/>
            <p14:sldId id="313"/>
            <p14:sldId id="314"/>
            <p14:sldId id="315"/>
          </p14:sldIdLst>
        </p14:section>
        <p14:section name="공통 진행사항" id="{52855492-B735-46D3-BA2F-53BC6C58980B}">
          <p14:sldIdLst>
            <p14:sldId id="318"/>
            <p14:sldId id="320"/>
            <p14:sldId id="316"/>
            <p14:sldId id="319"/>
            <p14:sldId id="321"/>
          </p14:sldIdLst>
        </p14:section>
        <p14:section name="DS" id="{74874574-EE80-4AF7-9E5F-12AE8D7C2A64}">
          <p14:sldIdLst>
            <p14:sldId id="289"/>
            <p14:sldId id="297"/>
            <p14:sldId id="322"/>
          </p14:sldIdLst>
        </p14:section>
        <p14:section name="DE" id="{D58FFAD5-20D6-4396-8C83-F48B17E94C91}">
          <p14:sldIdLst>
            <p14:sldId id="290"/>
            <p14:sldId id="323"/>
            <p14:sldId id="324"/>
            <p14:sldId id="325"/>
            <p14:sldId id="300"/>
            <p14:sldId id="302"/>
          </p14:sldIdLst>
        </p14:section>
        <p14:section name="제언_참고문헌" id="{750E88B2-2709-45EA-A8D4-20FAA7EF922A}">
          <p14:sldIdLst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2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11111"/>
    <a:srgbClr val="AFD0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2" autoAdjust="0"/>
    <p:restoredTop sz="87050" autoAdjust="0"/>
  </p:normalViewPr>
  <p:slideViewPr>
    <p:cSldViewPr snapToGrid="0">
      <p:cViewPr>
        <p:scale>
          <a:sx n="66" d="100"/>
          <a:sy n="66" d="100"/>
        </p:scale>
        <p:origin x="1494" y="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9-17T06:21:29.049" idx="2">
    <p:pos x="10" y="10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7120841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fineanswer7.tistory.com/6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87273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6191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2383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58686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33890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685905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417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4412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02866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8590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184779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317912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9655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98218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393111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45869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기업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의 사회적 책임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CSR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Corporate Social Responsibility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15875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999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20</a:t>
            </a:r>
            <a:r>
              <a:rPr lang="ko-KR" altLang="en-US" dirty="0" smtClean="0"/>
              <a:t>분 </a:t>
            </a:r>
            <a:endParaRPr lang="en-US" altLang="ko-KR" dirty="0" smtClean="0"/>
          </a:p>
          <a:p>
            <a:r>
              <a:rPr lang="en-US" altLang="ko-KR" dirty="0" smtClean="0"/>
              <a:t>-&gt;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0100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5679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9672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942381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0177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우선 시장세분화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(Segmentation)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란 이질적인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소비자들이 모여 있는 하나의 큰 시장을 동질적인 </a:t>
            </a:r>
            <a:r>
              <a:rPr lang="ko-KR" altLang="en-US" sz="1100" b="0" i="0" u="none" strike="noStrike" cap="none" dirty="0" err="1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니즈를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가진 소비자들끼리 묶어서 몇 개의 세분시장으로 구분하는 것을 뜻합니다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. </a:t>
            </a: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dirty="0" smtClean="0"/>
              <a:t/>
            </a:r>
            <a:br>
              <a:rPr lang="ko-KR" altLang="en-US" dirty="0" smtClean="0"/>
            </a:b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출처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  <a:hlinkClick r:id="rId3"/>
              </a:rPr>
              <a:t>https://fineanswer7.tistory.com/66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ko-KR" altLang="en-US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마케팅과 일상이야기</a:t>
            </a:r>
            <a:r>
              <a:rPr lang="en-US" altLang="ko-KR" sz="1100" b="0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3299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=""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="" xmlns:a16="http://schemas.microsoft.com/office/drawing/2014/main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="" xmlns:a16="http://schemas.microsoft.com/office/drawing/2014/main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8" r:id="rId3"/>
    <p:sldLayoutId id="2147483660" r:id="rId4"/>
    <p:sldLayoutId id="2147483673" r:id="rId5"/>
    <p:sldLayoutId id="2147483676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rgbClr val="4A8CFF"/>
                </a:solidFill>
              </a:rPr>
              <a:t>수소충전소 </a:t>
            </a:r>
            <a:r>
              <a:rPr lang="en-US" altLang="ko-KR" dirty="0">
                <a:solidFill>
                  <a:srgbClr val="4A8CFF"/>
                </a:solidFill>
              </a:rPr>
              <a:t/>
            </a:r>
            <a:br>
              <a:rPr lang="en-US" altLang="ko-KR" dirty="0">
                <a:solidFill>
                  <a:srgbClr val="4A8CFF"/>
                </a:solidFill>
              </a:rPr>
            </a:br>
            <a:r>
              <a:rPr lang="ko-KR" altLang="en-US" dirty="0">
                <a:solidFill>
                  <a:srgbClr val="4A8CFF"/>
                </a:solidFill>
              </a:rPr>
              <a:t>최적 입지 선정</a:t>
            </a:r>
            <a:endParaRPr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한유정</a:t>
            </a:r>
            <a:endParaRPr lang="en-US" altLang="ko-KR" sz="1600" dirty="0">
              <a:solidFill>
                <a:srgbClr val="00206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258" y="3294882"/>
            <a:ext cx="1545696" cy="322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33258" y="2234424"/>
            <a:ext cx="1545696" cy="306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7782" y="4495363"/>
            <a:ext cx="1549942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77782" y="1257151"/>
            <a:ext cx="1549942" cy="238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59729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86881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5170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72322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5424" y="304308"/>
            <a:ext cx="4528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197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7782" y="4495363"/>
            <a:ext cx="1549942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77782" y="1257151"/>
            <a:ext cx="1549942" cy="238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59729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86881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5170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72322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5424" y="304308"/>
            <a:ext cx="4528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733258" y="3294882"/>
            <a:ext cx="1545696" cy="32220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3733258" y="2234424"/>
            <a:ext cx="1545696" cy="3063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71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258" y="3294882"/>
            <a:ext cx="1545696" cy="322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33258" y="2234424"/>
            <a:ext cx="1545696" cy="306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5424" y="304308"/>
            <a:ext cx="4528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5477782" y="4495363"/>
            <a:ext cx="1549942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477782" y="1257151"/>
            <a:ext cx="1549942" cy="23822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259729" y="3307781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486881" y="3307781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245170" y="2234424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5472322" y="2234424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82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258" y="3294882"/>
            <a:ext cx="1545696" cy="322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33258" y="2234424"/>
            <a:ext cx="1545696" cy="306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7782" y="4495363"/>
            <a:ext cx="1549942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77782" y="1257151"/>
            <a:ext cx="1549942" cy="238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59729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86881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5170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72322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5424" y="304308"/>
            <a:ext cx="4528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18073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14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35878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선정기준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503" y="1046163"/>
            <a:ext cx="6064877" cy="3259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6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15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4225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리스트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484332"/>
              </p:ext>
            </p:extLst>
          </p:nvPr>
        </p:nvGraphicFramePr>
        <p:xfrm>
          <a:off x="88900" y="1027113"/>
          <a:ext cx="8953500" cy="352704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57200"/>
                <a:gridCol w="2349500"/>
                <a:gridCol w="1333500"/>
                <a:gridCol w="1397000"/>
                <a:gridCol w="2184400"/>
                <a:gridCol w="1231900"/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41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수소차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288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2020.09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가구원수별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가구수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9911</a:t>
                      </a:r>
                      <a:r>
                        <a:rPr lang="ko-KR" altLang="en-US" sz="12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b="1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직장인구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327240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상권배후지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집객시설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315120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주민등록인구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81060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분기별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구별 주차장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2340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개년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성별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연령별 자동차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72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6393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16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422583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리스트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261768"/>
              </p:ext>
            </p:extLst>
          </p:nvPr>
        </p:nvGraphicFramePr>
        <p:xfrm>
          <a:off x="76200" y="1048576"/>
          <a:ext cx="8953500" cy="350520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57200"/>
                <a:gridCol w="2362200"/>
                <a:gridCol w="1358900"/>
                <a:gridCol w="1282700"/>
                <a:gridCol w="2286000"/>
                <a:gridCol w="12065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41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_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수소충전소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363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/>
                      </a:r>
                      <a:b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</a:b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20.09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월별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구별 자동차 등록현황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24300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18~20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유치원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21912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19152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서울특별시교육청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11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전국 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LPG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충전소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10209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20410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한국가스안전공사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초중고</a:t>
                      </a:r>
                      <a:r>
                        <a:rPr lang="ko-KR" altLang="en-US" sz="1200" baseline="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학교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99278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17028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서울특별시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 삭제</a:t>
                      </a:r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유일값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토지임야정보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853031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진행중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공공데이터포털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국토교통부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  <a:tr h="2498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화재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26960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34996</a:t>
                      </a:r>
                      <a:r>
                        <a:rPr lang="ko-KR" altLang="en-US" sz="12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열린데이터</a:t>
                      </a:r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광장</a:t>
                      </a:r>
                      <a:endParaRPr lang="en-US" altLang="ko-KR" sz="1200" dirty="0" smtClean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서울시 소방재난본부 </a:t>
                      </a:r>
                      <a:r>
                        <a:rPr lang="ko-KR" altLang="en-US" sz="1200" dirty="0" err="1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현장대응단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위경도</a:t>
                      </a:r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142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416973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feature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선정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48187"/>
              </p:ext>
            </p:extLst>
          </p:nvPr>
        </p:nvGraphicFramePr>
        <p:xfrm>
          <a:off x="88900" y="1315276"/>
          <a:ext cx="8953500" cy="2475303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57200"/>
                <a:gridCol w="1993900"/>
                <a:gridCol w="1460500"/>
                <a:gridCol w="1460500"/>
                <a:gridCol w="1790700"/>
                <a:gridCol w="1790700"/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데이터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전처리 후 건수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출처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34170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2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3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4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5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6</a:t>
                      </a:r>
                      <a:endParaRPr lang="ko-KR" altLang="en-US" sz="14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  <a:tr h="24988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1400" dirty="0" smtClean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1763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0" y="0"/>
            <a:ext cx="59314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 </a:t>
            </a:r>
            <a:r>
              <a:rPr lang="en-US" altLang="ko-KR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</a:t>
            </a:r>
            <a:r>
              <a:rPr lang="en-US" altLang="ko-KR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Warehouse: MySQL </a:t>
            </a:r>
            <a:r>
              <a:rPr lang="ko-KR" altLang="en-US" sz="24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구축</a:t>
            </a:r>
            <a:endParaRPr lang="ko-KR" altLang="en-US" sz="3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509" y="889657"/>
            <a:ext cx="6920868" cy="3693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724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DS </a:t>
            </a:r>
            <a:r>
              <a:rPr lang="ko-KR" altLang="en-US" dirty="0"/>
              <a:t>진행사항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ko-KR" altLang="en-US" sz="1400" dirty="0">
                <a:solidFill>
                  <a:schemeClr val="tx1"/>
                </a:solidFill>
              </a:rPr>
              <a:t>입지선정을 위한 지역특성 요소 추출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>
                <a:solidFill>
                  <a:schemeClr val="accent2"/>
                </a:solidFill>
              </a:rPr>
              <a:t> 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626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407100" y="52303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400" dirty="0"/>
              <a:t>목 차</a:t>
            </a:r>
            <a:endParaRPr sz="4400" dirty="0"/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185032" y="1612176"/>
            <a:ext cx="4870294" cy="29881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ko-KR" sz="2000" b="1" kern="0" dirty="0" smtClean="0">
                <a:cs typeface="나눔스퀘어 ExtraBold" pitchFamily="34" charset="0"/>
              </a:rPr>
              <a:t>1. </a:t>
            </a:r>
            <a:r>
              <a:rPr lang="ko-KR" altLang="en-US" sz="2000" b="1" kern="0" dirty="0" smtClean="0">
                <a:cs typeface="나눔스퀘어 ExtraBold" pitchFamily="34" charset="0"/>
              </a:rPr>
              <a:t>주제 선정 배경</a:t>
            </a:r>
            <a:r>
              <a:rPr lang="en-US" altLang="ko-KR" sz="2000" b="1" kern="0" dirty="0" smtClean="0">
                <a:cs typeface="나눔스퀘어 ExtraBold" pitchFamily="34" charset="0"/>
              </a:rPr>
              <a:t/>
            </a:r>
            <a:br>
              <a:rPr lang="en-US" altLang="ko-KR" sz="2000" b="1" kern="0" dirty="0" smtClean="0">
                <a:cs typeface="나눔스퀘어 ExtraBold" pitchFamily="34" charset="0"/>
              </a:rPr>
            </a:br>
            <a:r>
              <a:rPr lang="en-US" altLang="ko-KR" sz="2000" b="1" kern="0" dirty="0" smtClean="0">
                <a:cs typeface="나눔스퀘어 ExtraBold" pitchFamily="34" charset="0"/>
              </a:rPr>
              <a:t>2. </a:t>
            </a:r>
            <a:r>
              <a:rPr lang="ko-KR" altLang="en-US" sz="2000" b="1" kern="0" dirty="0" smtClean="0">
                <a:cs typeface="나눔스퀘어 ExtraBold" pitchFamily="34" charset="0"/>
              </a:rPr>
              <a:t>서비스 정의</a:t>
            </a:r>
            <a:r>
              <a:rPr lang="en-US" altLang="ko-KR" sz="2000" b="1" kern="0" dirty="0" smtClean="0">
                <a:cs typeface="나눔스퀘어 ExtraBold" pitchFamily="34" charset="0"/>
              </a:rPr>
              <a:t/>
            </a:r>
            <a:br>
              <a:rPr lang="en-US" altLang="ko-KR" sz="2000" b="1" kern="0" dirty="0" smtClean="0">
                <a:cs typeface="나눔스퀘어 ExtraBold" pitchFamily="34" charset="0"/>
              </a:rPr>
            </a:br>
            <a:r>
              <a:rPr lang="en-US" altLang="ko-KR" sz="2000" b="1" kern="0" dirty="0" smtClean="0">
                <a:cs typeface="나눔스퀘어 ExtraBold" pitchFamily="34" charset="0"/>
              </a:rPr>
              <a:t>     </a:t>
            </a:r>
            <a:r>
              <a:rPr lang="ko-KR" altLang="en-US" sz="2000" dirty="0" smtClean="0">
                <a:cs typeface="나눔스퀘어 ExtraBold" pitchFamily="34" charset="0"/>
              </a:rPr>
              <a:t>세부 요구사항</a:t>
            </a:r>
            <a:r>
              <a:rPr lang="en-US" altLang="ko-KR" sz="2000" dirty="0" smtClean="0">
                <a:cs typeface="나눔스퀘어 ExtraBold" pitchFamily="34" charset="0"/>
              </a:rPr>
              <a:t>_</a:t>
            </a:r>
            <a:r>
              <a:rPr lang="ko-KR" altLang="en-US" sz="2000" dirty="0" err="1" smtClean="0">
                <a:cs typeface="나눔스퀘어 ExtraBold" pitchFamily="34" charset="0"/>
              </a:rPr>
              <a:t>니즈파악</a:t>
            </a:r>
            <a:r>
              <a:rPr lang="en-US" altLang="ko-KR" sz="2000" b="1" kern="0" dirty="0" smtClean="0">
                <a:cs typeface="나눔스퀘어 ExtraBold" pitchFamily="34" charset="0"/>
              </a:rPr>
              <a:t/>
            </a:r>
            <a:br>
              <a:rPr lang="en-US" altLang="ko-KR" sz="2000" b="1" kern="0" dirty="0" smtClean="0">
                <a:cs typeface="나눔스퀘어 ExtraBold" pitchFamily="34" charset="0"/>
              </a:rPr>
            </a:br>
            <a:r>
              <a:rPr lang="en-US" altLang="ko-KR" sz="2000" b="1" kern="0" dirty="0" smtClean="0">
                <a:cs typeface="나눔스퀘어 ExtraBold" pitchFamily="34" charset="0"/>
              </a:rPr>
              <a:t>3. </a:t>
            </a:r>
            <a:r>
              <a:rPr lang="ko-KR" altLang="en-US" sz="2000" b="1" kern="0" dirty="0" smtClean="0">
                <a:cs typeface="나눔스퀘어 ExtraBold" pitchFamily="34" charset="0"/>
              </a:rPr>
              <a:t>프로젝트 프로세스</a:t>
            </a:r>
            <a:r>
              <a:rPr lang="en-US" altLang="ko-KR" sz="2000" b="1" kern="0" dirty="0" smtClean="0">
                <a:cs typeface="나눔스퀘어 ExtraBold" pitchFamily="34" charset="0"/>
              </a:rPr>
              <a:t/>
            </a:r>
            <a:br>
              <a:rPr lang="en-US" altLang="ko-KR" sz="2000" b="1" kern="0" dirty="0" smtClean="0">
                <a:cs typeface="나눔스퀘어 ExtraBold" pitchFamily="34" charset="0"/>
              </a:rPr>
            </a:br>
            <a:r>
              <a:rPr lang="en-US" altLang="ko-KR" sz="2000" dirty="0">
                <a:cs typeface="나눔스퀘어 ExtraBold" pitchFamily="34" charset="0"/>
              </a:rPr>
              <a:t> </a:t>
            </a:r>
            <a:r>
              <a:rPr lang="en-US" altLang="ko-KR" sz="2000" dirty="0" smtClean="0">
                <a:cs typeface="나눔스퀘어 ExtraBold" pitchFamily="34" charset="0"/>
              </a:rPr>
              <a:t>    DS, DE </a:t>
            </a:r>
            <a:r>
              <a:rPr lang="ko-KR" altLang="en-US" sz="2000" dirty="0" smtClean="0">
                <a:cs typeface="나눔스퀘어 ExtraBold" pitchFamily="34" charset="0"/>
              </a:rPr>
              <a:t>역할</a:t>
            </a:r>
            <a:r>
              <a:rPr lang="en-US" altLang="ko-KR" sz="2000" dirty="0" smtClean="0">
                <a:cs typeface="나눔스퀘어 ExtraBold" pitchFamily="34" charset="0"/>
              </a:rPr>
              <a:t/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 smtClean="0">
                <a:cs typeface="나눔스퀘어 ExtraBold" pitchFamily="34" charset="0"/>
              </a:rPr>
              <a:t>     </a:t>
            </a:r>
            <a:r>
              <a:rPr lang="ko-KR" altLang="en-US" sz="2000" dirty="0" smtClean="0">
                <a:cs typeface="나눔스퀘어 ExtraBold" pitchFamily="34" charset="0"/>
              </a:rPr>
              <a:t>데이터리스트 </a:t>
            </a:r>
            <a:r>
              <a:rPr lang="en-US" altLang="ko-KR" sz="2000" dirty="0" smtClean="0">
                <a:cs typeface="나눔스퀘어 ExtraBold" pitchFamily="34" charset="0"/>
              </a:rPr>
              <a:t/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 smtClean="0">
                <a:cs typeface="나눔스퀘어 ExtraBold" pitchFamily="34" charset="0"/>
              </a:rPr>
              <a:t>4. </a:t>
            </a:r>
            <a:r>
              <a:rPr lang="ko-KR" altLang="en-US" sz="2000" dirty="0" smtClean="0">
                <a:cs typeface="나눔스퀘어 ExtraBold" pitchFamily="34" charset="0"/>
              </a:rPr>
              <a:t>현재까지의 </a:t>
            </a:r>
            <a:r>
              <a:rPr lang="en-US" altLang="ko-KR" sz="2000" dirty="0" smtClean="0">
                <a:cs typeface="나눔스퀘어 ExtraBold" pitchFamily="34" charset="0"/>
              </a:rPr>
              <a:t>track - </a:t>
            </a:r>
            <a:r>
              <a:rPr lang="ko-KR" altLang="en-US" sz="20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</a:t>
            </a:r>
            <a:r>
              <a:rPr lang="en-US" altLang="ko-KR" sz="20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task </a:t>
            </a:r>
            <a:r>
              <a:rPr lang="ko-KR" altLang="en-US" sz="2000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별 결과물</a:t>
            </a:r>
            <a:r>
              <a:rPr lang="en-US" altLang="ko-KR" sz="2000" dirty="0" smtClean="0">
                <a:cs typeface="나눔스퀘어 ExtraBold" pitchFamily="34" charset="0"/>
              </a:rPr>
              <a:t> </a:t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 smtClean="0">
                <a:cs typeface="나눔스퀘어 ExtraBold" pitchFamily="34" charset="0"/>
              </a:rPr>
              <a:t>     </a:t>
            </a:r>
            <a:r>
              <a:rPr lang="ko-KR" altLang="en-US" sz="2000" dirty="0" smtClean="0">
                <a:cs typeface="나눔스퀘어 ExtraBold" pitchFamily="34" charset="0"/>
              </a:rPr>
              <a:t>공통 진행상황</a:t>
            </a:r>
            <a:r>
              <a:rPr lang="en-US" altLang="ko-KR" sz="2000" dirty="0" smtClean="0">
                <a:cs typeface="나눔스퀘어 ExtraBold" pitchFamily="34" charset="0"/>
              </a:rPr>
              <a:t/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>
                <a:cs typeface="나눔스퀘어 ExtraBold" pitchFamily="34" charset="0"/>
              </a:rPr>
              <a:t> </a:t>
            </a:r>
            <a:r>
              <a:rPr lang="en-US" altLang="ko-KR" sz="2000" dirty="0" smtClean="0">
                <a:cs typeface="나눔스퀘어 ExtraBold" pitchFamily="34" charset="0"/>
              </a:rPr>
              <a:t>    DS </a:t>
            </a:r>
            <a:r>
              <a:rPr lang="ko-KR" altLang="en-US" sz="2000" dirty="0" smtClean="0">
                <a:cs typeface="나눔스퀘어 ExtraBold" pitchFamily="34" charset="0"/>
              </a:rPr>
              <a:t>진행상황</a:t>
            </a:r>
            <a:r>
              <a:rPr lang="en-US" altLang="ko-KR" sz="2000" dirty="0" smtClean="0">
                <a:cs typeface="나눔스퀘어 ExtraBold" pitchFamily="34" charset="0"/>
              </a:rPr>
              <a:t/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>
                <a:cs typeface="나눔스퀘어 ExtraBold" pitchFamily="34" charset="0"/>
              </a:rPr>
              <a:t> </a:t>
            </a:r>
            <a:r>
              <a:rPr lang="en-US" altLang="ko-KR" sz="2000" dirty="0" smtClean="0">
                <a:cs typeface="나눔스퀘어 ExtraBold" pitchFamily="34" charset="0"/>
              </a:rPr>
              <a:t>    DE </a:t>
            </a:r>
            <a:r>
              <a:rPr lang="ko-KR" altLang="en-US" sz="2000" dirty="0" smtClean="0">
                <a:cs typeface="나눔스퀘어 ExtraBold" pitchFamily="34" charset="0"/>
              </a:rPr>
              <a:t>진행상황</a:t>
            </a:r>
            <a:r>
              <a:rPr lang="en-US" altLang="ko-KR" sz="2000" dirty="0" smtClean="0">
                <a:cs typeface="나눔스퀘어 ExtraBold" pitchFamily="34" charset="0"/>
              </a:rPr>
              <a:t/>
            </a:r>
            <a:br>
              <a:rPr lang="en-US" altLang="ko-KR" sz="2000" dirty="0" smtClean="0">
                <a:cs typeface="나눔스퀘어 ExtraBold" pitchFamily="34" charset="0"/>
              </a:rPr>
            </a:br>
            <a:r>
              <a:rPr lang="en-US" altLang="ko-KR" sz="2000" dirty="0">
                <a:cs typeface="나눔스퀘어 ExtraBold" pitchFamily="34" charset="0"/>
              </a:rPr>
              <a:t> </a:t>
            </a:r>
            <a:r>
              <a:rPr lang="en-US" altLang="ko-KR" sz="2000" dirty="0" smtClean="0">
                <a:cs typeface="나눔스퀘어 ExtraBold" pitchFamily="34" charset="0"/>
              </a:rPr>
              <a:t>    </a:t>
            </a:r>
            <a:endParaRPr sz="2000" dirty="0"/>
          </a:p>
        </p:txBody>
      </p:sp>
      <p:sp>
        <p:nvSpPr>
          <p:cNvPr id="204" name="Google Shape;204;p32"/>
          <p:cNvSpPr txBox="1">
            <a:spLocks noGrp="1"/>
          </p:cNvSpPr>
          <p:nvPr>
            <p:ph type="ctrTitle" idx="7"/>
          </p:nvPr>
        </p:nvSpPr>
        <p:spPr>
          <a:xfrm>
            <a:off x="4676503" y="1644034"/>
            <a:ext cx="4219303" cy="29314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설득은 </a:t>
            </a: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숫자 </a:t>
            </a:r>
            <a:r>
              <a:rPr lang="ko-KR" altLang="en-US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갖고</a:t>
            </a:r>
            <a:r>
              <a:rPr lang="en-US" altLang="ko-KR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출처</a:t>
            </a:r>
            <a:r>
              <a:rPr lang="en-US" altLang="ko-KR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</a:t>
            </a:r>
            <a:b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리스트</a:t>
            </a:r>
            <a:b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feature </a:t>
            </a: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몇 건</a:t>
            </a:r>
            <a:b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데이터에 대한 정의</a:t>
            </a:r>
            <a:b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 몇 건</a:t>
            </a:r>
            <a:b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 중 전처리 작업은 뭐 </a:t>
            </a:r>
            <a: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이상치</a:t>
            </a:r>
            <a: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b="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결측치</a:t>
            </a: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등</a:t>
            </a:r>
            <a: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br>
              <a:rPr lang="en-US" altLang="ko-KR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b="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전처리 후 몇 건으로 </a:t>
            </a:r>
            <a:r>
              <a:rPr lang="ko-KR" altLang="en-US" b="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진행</a:t>
            </a:r>
            <a:endParaRPr lang="ko-KR" altLang="en-US" b="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676503" y="721129"/>
            <a:ext cx="2514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서비스 정의 구체화</a:t>
            </a:r>
          </a:p>
          <a:p>
            <a:r>
              <a:rPr lang="ko-KR" altLang="en-US" dirty="0"/>
              <a:t>2. 청중 입장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 </a:t>
            </a:r>
            <a:r>
              <a:rPr lang="en-US" dirty="0"/>
              <a:t>DS </a:t>
            </a:r>
            <a:r>
              <a:rPr lang="ko-KR" altLang="en-US" dirty="0"/>
              <a:t>진행사항</a:t>
            </a:r>
            <a:endParaRPr dirty="0"/>
          </a:p>
        </p:txBody>
      </p:sp>
      <p:pic>
        <p:nvPicPr>
          <p:cNvPr id="1030" name="Picture 6">
            <a:extLst>
              <a:ext uri="{FF2B5EF4-FFF2-40B4-BE49-F238E27FC236}">
                <a16:creationId xmlns="" xmlns:a16="http://schemas.microsoft.com/office/drawing/2014/main" id="{5FE29B69-5CAD-4C65-AE5C-0519EB52A2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7" t="1921" r="3003" b="5614"/>
          <a:stretch/>
        </p:blipFill>
        <p:spPr bwMode="auto">
          <a:xfrm>
            <a:off x="3729527" y="1353459"/>
            <a:ext cx="2522548" cy="196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="" xmlns:a16="http://schemas.microsoft.com/office/drawing/2014/main" id="{64E17122-8BD2-4574-A387-08E0E64BA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57" y="1067601"/>
            <a:ext cx="3165920" cy="2416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D388DC1-0BEE-47F1-8447-D83D1FE99341}"/>
              </a:ext>
            </a:extLst>
          </p:cNvPr>
          <p:cNvSpPr txBox="1"/>
          <p:nvPr/>
        </p:nvSpPr>
        <p:spPr>
          <a:xfrm>
            <a:off x="471948" y="3961656"/>
            <a:ext cx="831189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인구현황데이터는 현재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1kmX1km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나누어져 있는 상태에서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찍음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격자의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중심점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Central point)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정규화된 인구 수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정보 할당</a:t>
            </a:r>
            <a:endParaRPr lang="en-US" altLang="ko-KR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자동차등록현황 지역에 해당하는 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인구격자 중심점에 자동차등록대수 정보를 </a:t>
            </a:r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할당</a:t>
            </a:r>
            <a:endParaRPr lang="ko-KR" altLang="en-US" sz="1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aphicFrame>
        <p:nvGraphicFramePr>
          <p:cNvPr id="15" name="표 16">
            <a:extLst>
              <a:ext uri="{FF2B5EF4-FFF2-40B4-BE49-F238E27FC236}">
                <a16:creationId xmlns="" xmlns:a16="http://schemas.microsoft.com/office/drawing/2014/main" id="{D5E3FEDA-CFE2-44F5-84B1-067F215CC2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4438982"/>
              </p:ext>
            </p:extLst>
          </p:nvPr>
        </p:nvGraphicFramePr>
        <p:xfrm>
          <a:off x="157819" y="1353459"/>
          <a:ext cx="1011801" cy="7315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="" xmlns:a16="http://schemas.microsoft.com/office/drawing/2014/main" val="380275828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Point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 할당정보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인구현황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ExtraBold" panose="020B0600000101010101" pitchFamily="50" charset="-127"/>
                          <a:ea typeface="나눔스퀘어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9883993"/>
                  </a:ext>
                </a:extLst>
              </a:tr>
            </a:tbl>
          </a:graphicData>
        </a:graphic>
      </p:graphicFrame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88A1EDCA-24BD-485F-AB6F-C2D412DC9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24" r="4146"/>
          <a:stretch/>
        </p:blipFill>
        <p:spPr>
          <a:xfrm>
            <a:off x="6447683" y="1353459"/>
            <a:ext cx="2336156" cy="196508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746710" y="3488348"/>
            <a:ext cx="248818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1km X 1km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1435" y="3488348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70442" y="3488348"/>
            <a:ext cx="20906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행정경계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(424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동</a:t>
            </a: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7819" y="729047"/>
            <a:ext cx="32944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</p:spTree>
    <p:extLst>
      <p:ext uri="{BB962C8B-B14F-4D97-AF65-F5344CB8AC3E}">
        <p14:creationId xmlns:p14="http://schemas.microsoft.com/office/powerpoint/2010/main" val="1872857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66833" y="423962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mtClean="0"/>
              <a:t>분석모델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173162"/>
            <a:ext cx="4781550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11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DE </a:t>
            </a:r>
            <a:r>
              <a:rPr lang="ko-KR" altLang="en-US" dirty="0"/>
              <a:t>진행사항</a:t>
            </a:r>
          </a:p>
        </p:txBody>
      </p:sp>
      <p:sp>
        <p:nvSpPr>
          <p:cNvPr id="223" name="Google Shape;223;p34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2"/>
              </a:solidFill>
            </a:endParaRPr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60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4294967295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8E07143E-AFDD-45EC-8496-8264CE3ADF27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7" name="Google Shape;235;p36"/>
          <p:cNvSpPr txBox="1">
            <a:spLocks/>
          </p:cNvSpPr>
          <p:nvPr/>
        </p:nvSpPr>
        <p:spPr>
          <a:xfrm>
            <a:off x="157819" y="156347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tabLst/>
              <a:defRPr/>
            </a:pPr>
            <a:r>
              <a:rPr kumimoji="0" lang="en-US" altLang="ko-KR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DE track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BA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8947" y="1318227"/>
            <a:ext cx="491692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AWS-MySQL </a:t>
            </a:r>
            <a:r>
              <a:rPr lang="ko-KR" altLang="en-US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설치</a:t>
            </a:r>
            <a:endParaRPr lang="en-US" altLang="ko-KR" dirty="0" smtClean="0">
              <a:ln>
                <a:solidFill>
                  <a:srgbClr val="FF0000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AWS-Local MySQL </a:t>
            </a:r>
            <a:r>
              <a:rPr lang="ko-KR" altLang="en-US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연동</a:t>
            </a:r>
            <a:endParaRPr lang="en-US" altLang="ko-KR" dirty="0">
              <a:ln>
                <a:solidFill>
                  <a:srgbClr val="FF0000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수집</a:t>
            </a:r>
            <a:endParaRPr lang="en-US" altLang="ko-KR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전처리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(Null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처리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중복값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제거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dirty="0" err="1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위경도변환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</a:p>
          <a:p>
            <a:r>
              <a:rPr lang="ko-KR" altLang="en-US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저장</a:t>
            </a:r>
            <a:endParaRPr lang="en-US" altLang="ko-KR" dirty="0" smtClean="0">
              <a:ln>
                <a:solidFill>
                  <a:srgbClr val="FF0000"/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dirty="0" smtClean="0">
                <a:ln>
                  <a:solidFill>
                    <a:srgbClr val="FF000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Open API</a:t>
            </a:r>
          </a:p>
          <a:p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dirty="0" smtClean="0">
                <a:ln>
                  <a:solidFill>
                    <a:srgbClr val="00B05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시각화 </a:t>
            </a:r>
            <a:r>
              <a:rPr lang="en-US" altLang="ko-KR" dirty="0" smtClean="0">
                <a:ln>
                  <a:solidFill>
                    <a:srgbClr val="00B050"/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Tableau</a:t>
            </a:r>
          </a:p>
          <a:p>
            <a:r>
              <a:rPr lang="en-US" altLang="ko-KR" dirty="0" err="1" smtClean="0">
                <a:ln>
                  <a:solidFill>
                    <a:srgbClr val="00B050"/>
                  </a:solidFill>
                </a:ln>
              </a:rPr>
              <a:t>Django</a:t>
            </a:r>
            <a:r>
              <a:rPr lang="en-US" altLang="ko-KR" dirty="0" smtClean="0">
                <a:ln>
                  <a:solidFill>
                    <a:srgbClr val="00B050"/>
                  </a:solidFill>
                </a:ln>
              </a:rPr>
              <a:t> </a:t>
            </a:r>
            <a:r>
              <a:rPr lang="ko-KR" altLang="en-US" dirty="0" smtClean="0">
                <a:ln>
                  <a:solidFill>
                    <a:srgbClr val="00B050"/>
                  </a:solidFill>
                </a:ln>
              </a:rPr>
              <a:t>구현 및 </a:t>
            </a:r>
            <a:r>
              <a:rPr lang="en-US" altLang="ko-KR" dirty="0" smtClean="0">
                <a:ln>
                  <a:solidFill>
                    <a:srgbClr val="00B050"/>
                  </a:solidFill>
                </a:ln>
              </a:rPr>
              <a:t>Tableau </a:t>
            </a:r>
            <a:r>
              <a:rPr lang="ko-KR" altLang="en-US" dirty="0" smtClean="0">
                <a:ln>
                  <a:solidFill>
                    <a:srgbClr val="00B050"/>
                  </a:solidFill>
                </a:ln>
              </a:rPr>
              <a:t>연동</a:t>
            </a:r>
            <a:endParaRPr lang="en-US" altLang="ko-KR" dirty="0" smtClean="0">
              <a:ln>
                <a:solidFill>
                  <a:srgbClr val="00B050"/>
                </a:solidFill>
              </a:ln>
            </a:endParaRPr>
          </a:p>
          <a:p>
            <a:r>
              <a:rPr lang="ko-KR" altLang="en-US" dirty="0" smtClean="0"/>
              <a:t>뉴스데이터 </a:t>
            </a:r>
            <a:r>
              <a:rPr lang="en-US" altLang="ko-KR" dirty="0" smtClean="0">
                <a:ln>
                  <a:solidFill>
                    <a:schemeClr val="accent3">
                      <a:lumMod val="75000"/>
                    </a:schemeClr>
                  </a:solidFill>
                </a:ln>
              </a:rPr>
              <a:t>Crawling</a:t>
            </a:r>
            <a:endParaRPr lang="ko-KR" altLang="en-US" dirty="0">
              <a:ln>
                <a:solidFill>
                  <a:schemeClr val="accent3">
                    <a:lumMod val="75000"/>
                  </a:schemeClr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748176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4" name="Google Shape;235;p36"/>
          <p:cNvSpPr txBox="1">
            <a:spLocks/>
          </p:cNvSpPr>
          <p:nvPr/>
        </p:nvSpPr>
        <p:spPr>
          <a:xfrm>
            <a:off x="157819" y="156347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03. DE 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진행사항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– </a:t>
            </a: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데이터 저장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BA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5095" y="856804"/>
            <a:ext cx="6418261" cy="342526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83483" y="4423032"/>
            <a:ext cx="19014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에 데이터 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947258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35;p36"/>
          <p:cNvSpPr txBox="1">
            <a:spLocks/>
          </p:cNvSpPr>
          <p:nvPr/>
        </p:nvSpPr>
        <p:spPr>
          <a:xfrm>
            <a:off x="157819" y="156347"/>
            <a:ext cx="7708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accent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나눔스퀘어 ExtraBold" panose="020B0600000101010101" pitchFamily="50" charset="-127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03. DE 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진행사항 </a:t>
            </a:r>
            <a:r>
              <a:rPr kumimoji="0" lang="en-US" altLang="ko-KR" sz="2000" b="1" i="0" u="none" strike="noStrike" kern="0" cap="none" spc="0" normalizeH="0" baseline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– OPEN</a:t>
            </a:r>
            <a:r>
              <a:rPr kumimoji="0" lang="en-US" altLang="ko-KR" sz="2000" b="1" i="0" u="none" strike="noStrike" kern="0" cap="none" spc="0" normalizeH="0" noProof="0" dirty="0" smtClean="0">
                <a:ln>
                  <a:noFill/>
                </a:ln>
                <a:solidFill>
                  <a:srgbClr val="003BA3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sym typeface="Montserrat"/>
              </a:rPr>
              <a:t> API</a:t>
            </a:r>
            <a:endParaRPr kumimoji="0" lang="ko-KR" altLang="en-US" sz="2800" b="1" i="0" u="none" strike="noStrike" kern="0" cap="none" spc="0" normalizeH="0" baseline="0" noProof="0" dirty="0">
              <a:ln>
                <a:noFill/>
              </a:ln>
              <a:solidFill>
                <a:srgbClr val="003BA3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sym typeface="Montserrat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9061" y="636119"/>
            <a:ext cx="2797453" cy="4028727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b="56538"/>
          <a:stretch/>
        </p:blipFill>
        <p:spPr>
          <a:xfrm>
            <a:off x="984420" y="3757358"/>
            <a:ext cx="2624156" cy="90748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420" y="833956"/>
            <a:ext cx="2818552" cy="259835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543728" y="3432309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Open API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저장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543728" y="4728285"/>
            <a:ext cx="156004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위경도 변환 성공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028926" y="4667983"/>
            <a:ext cx="24577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지번주소에서 위경도주소로 변경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5005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en-US" dirty="0"/>
              <a:t>DE </a:t>
            </a:r>
            <a:r>
              <a:rPr lang="ko-KR" altLang="en-US" dirty="0"/>
              <a:t>진행사항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438D1E3C-EC1F-4219-B068-0C7BF1A660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335" y="1940086"/>
            <a:ext cx="2744904" cy="199793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175" y="1321786"/>
            <a:ext cx="2880569" cy="208883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684973" y="4125429"/>
            <a:ext cx="294824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보유 고객의 </a:t>
            </a:r>
            <a:r>
              <a:rPr lang="ko-KR" altLang="en-US" sz="1100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  <a:r>
              <a:rPr lang="ko-KR" altLang="en-US" sz="1100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도식화 예시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6799" y="1462834"/>
            <a:ext cx="4335203" cy="232806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8974" y="1463041"/>
            <a:ext cx="4299467" cy="23279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63135" y="1463041"/>
            <a:ext cx="4331791" cy="2327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44789" y="4125429"/>
            <a:ext cx="262123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1100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최적입지</a:t>
            </a:r>
            <a:r>
              <a:rPr lang="ko-KR" altLang="en-US" sz="1100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분석결과 예시</a:t>
            </a:r>
            <a:endParaRPr lang="ko-KR" altLang="en-US" sz="1100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407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03. </a:t>
            </a:r>
            <a:r>
              <a:rPr lang="en-US" dirty="0"/>
              <a:t>DE </a:t>
            </a:r>
            <a:r>
              <a:rPr lang="ko-KR" altLang="en-US" dirty="0"/>
              <a:t>진행사항</a:t>
            </a:r>
            <a:endParaRPr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="" xmlns:a16="http://schemas.microsoft.com/office/drawing/2014/main" id="{BABE1C7D-4CE4-48DC-B86F-07BE33B5C44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sp>
        <p:nvSpPr>
          <p:cNvPr id="9" name="Google Shape;237;p36"/>
          <p:cNvSpPr txBox="1">
            <a:spLocks noGrp="1"/>
          </p:cNvSpPr>
          <p:nvPr>
            <p:ph type="subTitle" idx="2"/>
          </p:nvPr>
        </p:nvSpPr>
        <p:spPr>
          <a:xfrm>
            <a:off x="752657" y="1419059"/>
            <a:ext cx="7349351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/>
              <a:t> </a:t>
            </a:r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5293" y="1192100"/>
            <a:ext cx="1781175" cy="10096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5479" y="2142959"/>
            <a:ext cx="2647950" cy="145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30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9250" y="13327"/>
            <a:ext cx="2630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5586" y="598102"/>
            <a:ext cx="2746659" cy="15797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5586" y="2263197"/>
            <a:ext cx="2746659" cy="227198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563" y="4599826"/>
            <a:ext cx="4539070" cy="259254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9339" y="2263197"/>
            <a:ext cx="2613165" cy="2595883"/>
          </a:xfrm>
          <a:prstGeom prst="rect">
            <a:avLst/>
          </a:prstGeom>
        </p:spPr>
      </p:pic>
      <p:pic>
        <p:nvPicPr>
          <p:cNvPr id="2050" name="Picture 2" descr="중국 공산주의가 초래한 중국과 주변국의 환경재난 : 오피니언/칼럼 : 종교신문 1위 크리스천투데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1067318"/>
            <a:ext cx="1685318" cy="1265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산불과 환경오염 | UNIST News Center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2404899"/>
            <a:ext cx="1685318" cy="94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현장] 어디서부터 손봐야…&amp;#39;최악 폭우&amp;#39; 서유럽 사망자 200명 육박, 중유럽도 비상 | 서울신문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62" y="3425196"/>
            <a:ext cx="1685318" cy="1109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그룹 8"/>
          <p:cNvGrpSpPr/>
          <p:nvPr/>
        </p:nvGrpSpPr>
        <p:grpSpPr>
          <a:xfrm>
            <a:off x="5069339" y="304309"/>
            <a:ext cx="2613165" cy="1873572"/>
            <a:chOff x="5039192" y="473868"/>
            <a:chExt cx="2447458" cy="1793649"/>
          </a:xfrm>
        </p:grpSpPr>
        <p:pic>
          <p:nvPicPr>
            <p:cNvPr id="2056" name="Picture 8" descr="쓰면 쓸수록 환경에 보탬! 친환경 수소 자동차 : 네이버 블로그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8886"/>
            <a:stretch/>
          </p:blipFill>
          <p:spPr bwMode="auto">
            <a:xfrm>
              <a:off x="5040558" y="473868"/>
              <a:ext cx="2446092" cy="1250290"/>
            </a:xfrm>
            <a:prstGeom prst="rect">
              <a:avLst/>
            </a:prstGeom>
            <a:noFill/>
            <a:ln w="19050">
              <a:solidFill>
                <a:srgbClr val="AFD09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8" descr="쓰면 쓸수록 환경에 보탬! 친환경 수소 자동차 : 네이버 블로그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4300"/>
            <a:stretch/>
          </p:blipFill>
          <p:spPr bwMode="auto">
            <a:xfrm>
              <a:off x="5039193" y="1638873"/>
              <a:ext cx="2446092" cy="628644"/>
            </a:xfrm>
            <a:prstGeom prst="rect">
              <a:avLst/>
            </a:prstGeom>
            <a:noFill/>
            <a:ln w="19050">
              <a:solidFill>
                <a:srgbClr val="AFD093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65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08950" y="140327"/>
            <a:ext cx="26308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주제 선정 배경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457950" y="2744275"/>
            <a:ext cx="1805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관련 논문</a:t>
            </a:r>
            <a:r>
              <a:rPr lang="en-US" altLang="ko-KR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</a:t>
            </a:r>
            <a:endParaRPr lang="en-US" altLang="ko-KR" sz="2000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5" name="bandicam 2021-09-17 07-18-28-25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472" y="1117088"/>
            <a:ext cx="5110176" cy="325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9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서비스 정의</a:t>
            </a:r>
            <a:endParaRPr dirty="0"/>
          </a:p>
        </p:txBody>
      </p:sp>
      <p:sp>
        <p:nvSpPr>
          <p:cNvPr id="224" name="Google Shape;224;p34"/>
          <p:cNvSpPr txBox="1">
            <a:spLocks noGrp="1"/>
          </p:cNvSpPr>
          <p:nvPr>
            <p:ph type="title" idx="2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480561" y="3368850"/>
            <a:ext cx="23121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1. 서비스 정의 구체화</a:t>
            </a:r>
          </a:p>
          <a:p>
            <a:r>
              <a:rPr lang="ko-KR" altLang="en-US" dirty="0"/>
              <a:t>2. 청중 입장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 </a:t>
            </a:r>
            <a:r>
              <a:rPr lang="ko-KR" altLang="en-US" dirty="0"/>
              <a:t>서비스 </a:t>
            </a:r>
            <a:r>
              <a:rPr lang="ko-KR" altLang="en-US" dirty="0" smtClean="0"/>
              <a:t>정의</a:t>
            </a:r>
            <a:endParaRPr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8" y="1236055"/>
            <a:ext cx="775299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특수목적법인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 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외 이해관계자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/>
            </a:r>
            <a:b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구축 입지 선정 의사결정 지원시스템</a:t>
            </a:r>
            <a:b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:</a:t>
            </a:r>
            <a:endParaRPr lang="en-US" altLang="ko-KR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입지선정위치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증감추이</a:t>
            </a:r>
            <a:endParaRPr lang="ko-KR" altLang="en-US" dirty="0">
              <a:solidFill>
                <a:schemeClr val="dk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 현황 </a:t>
            </a:r>
            <a:r>
              <a:rPr lang="en-US" altLang="ko-KR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vs </a:t>
            </a: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계획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뉴스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수소 관련 </a:t>
            </a:r>
            <a:r>
              <a:rPr lang="ko-KR" altLang="en-US" dirty="0" smtClean="0">
                <a:solidFill>
                  <a:schemeClr val="dk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Montserrat"/>
                <a:sym typeface="Montserrat"/>
              </a:rPr>
              <a:t>주식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7</a:t>
            </a:fld>
            <a:endParaRPr lang="ko-KR" altLang="en-US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104" y="134231"/>
            <a:ext cx="3971925" cy="2143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477111" y="409863"/>
            <a:ext cx="190949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상세 프로세스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73381" y="1263694"/>
            <a:ext cx="465864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청중 기준으로 발표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처음 듣는 사람이라고 생각하고 발표하기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08690" y="423939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 de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할 일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0704" y="3006434"/>
            <a:ext cx="1545696" cy="15240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800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800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800" b="1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800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800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800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762827" y="3006434"/>
            <a:ext cx="1545696" cy="11499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31038" y="3006434"/>
            <a:ext cx="1545696" cy="942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394950" y="3006434"/>
            <a:ext cx="1545696" cy="13577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62994" y="3006434"/>
            <a:ext cx="1545696" cy="942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062994" y="4059381"/>
            <a:ext cx="1545696" cy="942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731038" y="4023014"/>
            <a:ext cx="1545696" cy="9421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b="1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b="1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b="1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316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6457950" y="4393984"/>
            <a:ext cx="2057400" cy="256030"/>
          </a:xfrm>
        </p:spPr>
        <p:txBody>
          <a:bodyPr/>
          <a:lstStyle/>
          <a:p>
            <a:fld id="{8E07143E-AFDD-45EC-8496-8264CE3ADF27}" type="slidenum">
              <a:rPr lang="ko-KR" altLang="en-US" sz="160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fld>
            <a:endParaRPr lang="ko-KR" altLang="en-US" sz="160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44409" y="3294882"/>
            <a:ext cx="1545696" cy="322201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44409" y="2234424"/>
            <a:ext cx="1545696" cy="306393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88933" y="4495363"/>
            <a:ext cx="1549942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88933" y="1257151"/>
            <a:ext cx="1549942" cy="238229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245424" y="304308"/>
            <a:ext cx="327525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5494624" y="3387773"/>
            <a:ext cx="1549942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494624" y="2309039"/>
            <a:ext cx="1549942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452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45424" y="3051294"/>
            <a:ext cx="1545696" cy="14207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 </a:t>
            </a:r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시장세분화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타게팅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 </a:t>
            </a:r>
            <a:r>
              <a:rPr lang="ko-KR" altLang="en-US" sz="1600" dirty="0" err="1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포지셔닝</a:t>
            </a:r>
            <a:endParaRPr lang="en-US" altLang="ko-KR" sz="1600" dirty="0" smtClean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1600" dirty="0" smtClean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→ 주제선정</a:t>
            </a:r>
            <a:endParaRPr lang="ko-KR" altLang="en-US" sz="160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994194" y="3588892"/>
            <a:ext cx="1545696" cy="8782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서비스 정의</a:t>
            </a:r>
            <a:endParaRPr lang="en-US" altLang="ko-KR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482028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ML </a:t>
            </a:r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994194" y="2117420"/>
            <a:ext cx="1545696" cy="138876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선행연구 기반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선정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 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정의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738111" y="3586254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수집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82028" y="1495380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결과값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230798" y="248354"/>
            <a:ext cx="1531744" cy="42161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시사점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및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제언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738111" y="2533306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전처리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38111" y="1480358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저장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482028" y="2540817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분석</a:t>
            </a:r>
            <a:endParaRPr lang="ko-KR" altLang="en-US" sz="1600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482028" y="449943"/>
            <a:ext cx="1545696" cy="8782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시각화</a:t>
            </a:r>
            <a:endParaRPr lang="en-US" altLang="ko-KR" sz="1600" dirty="0" smtClean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018272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45424" y="4495363"/>
            <a:ext cx="772848" cy="30930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276704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9941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4515812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74296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733258" y="3294882"/>
            <a:ext cx="1545696" cy="3222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3733258" y="2234424"/>
            <a:ext cx="1545696" cy="3063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5477782" y="4495363"/>
            <a:ext cx="1549942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5477782" y="1257151"/>
            <a:ext cx="1549942" cy="2382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6259729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486881" y="3307781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245170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472322" y="2234424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7989694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DS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7216846" y="4495363"/>
            <a:ext cx="772848" cy="30930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accent1">
                    <a:lumMod val="20000"/>
                    <a:lumOff val="8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DE</a:t>
            </a:r>
            <a:endParaRPr lang="ko-KR" altLang="en-US" dirty="0">
              <a:solidFill>
                <a:schemeClr val="accent1">
                  <a:lumMod val="20000"/>
                  <a:lumOff val="8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245424" y="304308"/>
            <a:ext cx="45288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프로젝트 프로세스</a:t>
            </a:r>
            <a:r>
              <a:rPr lang="en-US" altLang="ko-KR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</a:t>
            </a:r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세부사항</a:t>
            </a:r>
            <a:endParaRPr lang="ko-KR" altLang="en-US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50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865</TotalTime>
  <Words>1060</Words>
  <Application>Microsoft Office PowerPoint</Application>
  <PresentationFormat>화면 슬라이드 쇼(16:9)</PresentationFormat>
  <Paragraphs>462</Paragraphs>
  <Slides>28</Slides>
  <Notes>23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7" baseType="lpstr">
      <vt:lpstr>나눔스퀘어 Bold</vt:lpstr>
      <vt:lpstr>나눔스퀘어 ExtraBold</vt:lpstr>
      <vt:lpstr>Arial</vt:lpstr>
      <vt:lpstr>Montserrat</vt:lpstr>
      <vt:lpstr>Fira Sans Extra Condensed Medium</vt:lpstr>
      <vt:lpstr>나눔바른고딕</vt:lpstr>
      <vt:lpstr>맑은 고딕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서비스 정의</vt:lpstr>
      <vt:lpstr>01. 서비스 정의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DS 진행사항</vt:lpstr>
      <vt:lpstr>02. DS 진행사항</vt:lpstr>
      <vt:lpstr>PowerPoint 프레젠테이션</vt:lpstr>
      <vt:lpstr>DE 진행사항</vt:lpstr>
      <vt:lpstr>PowerPoint 프레젠테이션</vt:lpstr>
      <vt:lpstr>PowerPoint 프레젠테이션</vt:lpstr>
      <vt:lpstr>PowerPoint 프레젠테이션</vt:lpstr>
      <vt:lpstr>03. DE 진행사항</vt:lpstr>
      <vt:lpstr>03. DE 진행사항</vt:lpstr>
      <vt:lpstr>감사합니다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Microsoft 계정</cp:lastModifiedBy>
  <cp:revision>84</cp:revision>
  <dcterms:modified xsi:type="dcterms:W3CDTF">2021-09-17T12:57:22Z</dcterms:modified>
</cp:coreProperties>
</file>